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4"/>
  </p:notesMasterIdLst>
  <p:sldIdLst>
    <p:sldId id="256" r:id="rId2"/>
    <p:sldId id="287" r:id="rId3"/>
    <p:sldId id="273" r:id="rId4"/>
    <p:sldId id="348" r:id="rId5"/>
    <p:sldId id="288" r:id="rId6"/>
    <p:sldId id="307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7" r:id="rId15"/>
    <p:sldId id="356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FF"/>
    <a:srgbClr val="00FF00"/>
    <a:srgbClr val="FF6600"/>
    <a:srgbClr val="30B5F0"/>
    <a:srgbClr val="EBAE3F"/>
    <a:srgbClr val="FFFF99"/>
    <a:srgbClr val="CCFFCC"/>
    <a:srgbClr val="00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7FC61-D881-49EF-A807-519068932BB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56FB22-0247-402B-BC47-1CF08050375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rtl="0"/>
          <a:r>
            <a:rPr lang="ru-RU" b="1" smtClean="0">
              <a:solidFill>
                <a:srgbClr val="AF2121"/>
              </a:solidFill>
            </a:rPr>
            <a:t>Гражданская компетентность </a:t>
          </a:r>
          <a:endParaRPr lang="ru-RU" b="1" dirty="0">
            <a:solidFill>
              <a:srgbClr val="AF2121"/>
            </a:solidFill>
          </a:endParaRPr>
        </a:p>
      </dgm:t>
    </dgm:pt>
    <dgm:pt modelId="{32E9B548-2286-4290-8EAF-950014570FB3}" type="parTrans" cxnId="{31F4DE35-DFE9-4114-A727-AB2C2ED7571F}">
      <dgm:prSet/>
      <dgm:spPr/>
      <dgm:t>
        <a:bodyPr/>
        <a:lstStyle/>
        <a:p>
          <a:endParaRPr lang="ru-RU"/>
        </a:p>
      </dgm:t>
    </dgm:pt>
    <dgm:pt modelId="{848445B4-1AD2-4CD1-8B93-DB80B3F1A32D}" type="sibTrans" cxnId="{31F4DE35-DFE9-4114-A727-AB2C2ED7571F}">
      <dgm:prSet/>
      <dgm:spPr/>
      <dgm:t>
        <a:bodyPr/>
        <a:lstStyle/>
        <a:p>
          <a:endParaRPr lang="ru-RU"/>
        </a:p>
      </dgm:t>
    </dgm:pt>
    <dgm:pt modelId="{732CFAFF-6D61-4C89-8EA5-787CDC1302F5}">
      <dgm:prSet phldrT="[Текст]" custT="1"/>
      <dgm:spPr>
        <a:solidFill>
          <a:srgbClr val="FF99CC">
            <a:alpha val="49804"/>
          </a:srgbClr>
        </a:solidFill>
      </dgm:spPr>
      <dgm:t>
        <a:bodyPr/>
        <a:lstStyle/>
        <a:p>
          <a:pPr rtl="0"/>
          <a:endParaRPr lang="ru-RU" sz="1400" dirty="0"/>
        </a:p>
      </dgm:t>
    </dgm:pt>
    <dgm:pt modelId="{9128E0CE-D259-46EC-9C40-B041968F16D2}" type="parTrans" cxnId="{AAC79DA3-65F9-496D-B6F4-181AC84F9581}">
      <dgm:prSet/>
      <dgm:spPr/>
      <dgm:t>
        <a:bodyPr/>
        <a:lstStyle/>
        <a:p>
          <a:endParaRPr lang="ru-RU"/>
        </a:p>
      </dgm:t>
    </dgm:pt>
    <dgm:pt modelId="{2C4C6040-2818-43DE-B00A-CFD122709A9C}" type="sibTrans" cxnId="{AAC79DA3-65F9-496D-B6F4-181AC84F9581}">
      <dgm:prSet/>
      <dgm:spPr/>
      <dgm:t>
        <a:bodyPr/>
        <a:lstStyle/>
        <a:p>
          <a:endParaRPr lang="ru-RU"/>
        </a:p>
      </dgm:t>
    </dgm:pt>
    <dgm:pt modelId="{7A5179B5-B27A-4190-9B8A-C559ADB860D4}">
      <dgm:prSet phldrT="[Текст]" custT="1"/>
      <dgm:spPr>
        <a:solidFill>
          <a:srgbClr val="99CCFF">
            <a:alpha val="50000"/>
          </a:srgbClr>
        </a:solidFill>
      </dgm:spPr>
      <dgm:t>
        <a:bodyPr/>
        <a:lstStyle/>
        <a:p>
          <a:pPr rtl="0"/>
          <a:endParaRPr lang="ru-RU" sz="1400" dirty="0"/>
        </a:p>
      </dgm:t>
    </dgm:pt>
    <dgm:pt modelId="{05D00049-2E79-405F-B535-E07F3312712C}" type="parTrans" cxnId="{667412E1-2886-47F4-BE84-AA4134662C3B}">
      <dgm:prSet/>
      <dgm:spPr/>
      <dgm:t>
        <a:bodyPr/>
        <a:lstStyle/>
        <a:p>
          <a:endParaRPr lang="ru-RU"/>
        </a:p>
      </dgm:t>
    </dgm:pt>
    <dgm:pt modelId="{A43DD5D0-A5D2-4932-96DF-C0376BB0B9A8}" type="sibTrans" cxnId="{667412E1-2886-47F4-BE84-AA4134662C3B}">
      <dgm:prSet/>
      <dgm:spPr/>
      <dgm:t>
        <a:bodyPr/>
        <a:lstStyle/>
        <a:p>
          <a:endParaRPr lang="ru-RU"/>
        </a:p>
      </dgm:t>
    </dgm:pt>
    <dgm:pt modelId="{1A295A60-BBA8-4E38-A141-85F4FADF290C}">
      <dgm:prSet phldrT="[Текст]" custT="1"/>
      <dgm:spPr>
        <a:gradFill rotWithShape="0">
          <a:gsLst>
            <a:gs pos="3800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endParaRPr lang="ru-RU" sz="1400" dirty="0"/>
        </a:p>
      </dgm:t>
    </dgm:pt>
    <dgm:pt modelId="{5C3F872E-F40A-46C1-AB33-6FA52E597C1B}" type="parTrans" cxnId="{E71A4D7B-D577-4764-9CB4-AA05A1D0EDC3}">
      <dgm:prSet/>
      <dgm:spPr/>
      <dgm:t>
        <a:bodyPr/>
        <a:lstStyle/>
        <a:p>
          <a:endParaRPr lang="ru-RU"/>
        </a:p>
      </dgm:t>
    </dgm:pt>
    <dgm:pt modelId="{341EFDC3-E8C1-4E47-B017-737247654B15}" type="sibTrans" cxnId="{E71A4D7B-D577-4764-9CB4-AA05A1D0EDC3}">
      <dgm:prSet/>
      <dgm:spPr/>
      <dgm:t>
        <a:bodyPr/>
        <a:lstStyle/>
        <a:p>
          <a:endParaRPr lang="ru-RU"/>
        </a:p>
      </dgm:t>
    </dgm:pt>
    <dgm:pt modelId="{1E126E28-FEF4-44C3-8885-D5C6AD58D1FD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endParaRPr lang="ru-RU" sz="1400" dirty="0">
            <a:solidFill>
              <a:schemeClr val="tx1"/>
            </a:solidFill>
          </a:endParaRPr>
        </a:p>
      </dgm:t>
    </dgm:pt>
    <dgm:pt modelId="{0F9AC9FF-8F18-4FD2-87E6-DA05B258AF3E}" type="parTrans" cxnId="{1136A969-F0B7-426E-85E6-0CB6495606EA}">
      <dgm:prSet/>
      <dgm:spPr/>
      <dgm:t>
        <a:bodyPr/>
        <a:lstStyle/>
        <a:p>
          <a:endParaRPr lang="ru-RU"/>
        </a:p>
      </dgm:t>
    </dgm:pt>
    <dgm:pt modelId="{1AEEDBA1-6BA4-4D6C-87EA-3285FFBE7D1D}" type="sibTrans" cxnId="{1136A969-F0B7-426E-85E6-0CB6495606EA}">
      <dgm:prSet/>
      <dgm:spPr/>
      <dgm:t>
        <a:bodyPr/>
        <a:lstStyle/>
        <a:p>
          <a:endParaRPr lang="ru-RU"/>
        </a:p>
      </dgm:t>
    </dgm:pt>
    <dgm:pt modelId="{956BB077-6E57-457A-B0C2-88CD0C961E34}" type="pres">
      <dgm:prSet presAssocID="{2657FC61-D881-49EF-A807-519068932B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792A-611B-446B-A188-7EE6B2D106E0}" type="pres">
      <dgm:prSet presAssocID="{2657FC61-D881-49EF-A807-519068932BB8}" presName="radial" presStyleCnt="0">
        <dgm:presLayoutVars>
          <dgm:animLvl val="ctr"/>
        </dgm:presLayoutVars>
      </dgm:prSet>
      <dgm:spPr/>
    </dgm:pt>
    <dgm:pt modelId="{21213DA8-B546-44C5-ADFF-0EB27CEEB97E}" type="pres">
      <dgm:prSet presAssocID="{4756FB22-0247-402B-BC47-1CF080503752}" presName="centerShape" presStyleLbl="vennNode1" presStyleIdx="0" presStyleCnt="5" custLinFactNeighborX="-59661" custLinFactNeighborY="-802"/>
      <dgm:spPr/>
      <dgm:t>
        <a:bodyPr/>
        <a:lstStyle/>
        <a:p>
          <a:endParaRPr lang="ru-RU"/>
        </a:p>
      </dgm:t>
    </dgm:pt>
    <dgm:pt modelId="{F7D4E00C-8ECD-4E61-8682-BD479AB23FE4}" type="pres">
      <dgm:prSet presAssocID="{732CFAFF-6D61-4C89-8EA5-787CDC1302F5}" presName="node" presStyleLbl="vennNode1" presStyleIdx="1" presStyleCnt="5" custScaleX="114983" custScaleY="114983" custRadScaleRad="44752" custRadScaleInc="43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C65D2-FE6B-4E2F-B557-3E88F3798259}" type="pres">
      <dgm:prSet presAssocID="{7A5179B5-B27A-4190-9B8A-C559ADB860D4}" presName="node" presStyleLbl="vennNode1" presStyleIdx="2" presStyleCnt="5" custScaleX="114983" custScaleY="114983" custRadScaleRad="61978" custRadScaleInc="7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99441-42EF-4109-B11B-993654CABBBD}" type="pres">
      <dgm:prSet presAssocID="{1A295A60-BBA8-4E38-A141-85F4FADF290C}" presName="node" presStyleLbl="vennNode1" presStyleIdx="3" presStyleCnt="5" custScaleX="114983" custScaleY="114983" custRadScaleRad="118537" custRadScaleInc="3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585B-45BC-4E1B-9862-B023C51E98C3}" type="pres">
      <dgm:prSet presAssocID="{1E126E28-FEF4-44C3-8885-D5C6AD58D1FD}" presName="node" presStyleLbl="vennNode1" presStyleIdx="4" presStyleCnt="5" custScaleX="114983" custScaleY="114983" custRadScaleRad="109247" custRadScaleInc="7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D21B7-6011-4CF6-AB35-9CB349FF7ED4}" type="presOf" srcId="{4756FB22-0247-402B-BC47-1CF080503752}" destId="{21213DA8-B546-44C5-ADFF-0EB27CEEB97E}" srcOrd="0" destOrd="0" presId="urn:microsoft.com/office/officeart/2005/8/layout/radial3"/>
    <dgm:cxn modelId="{667412E1-2886-47F4-BE84-AA4134662C3B}" srcId="{4756FB22-0247-402B-BC47-1CF080503752}" destId="{7A5179B5-B27A-4190-9B8A-C559ADB860D4}" srcOrd="1" destOrd="0" parTransId="{05D00049-2E79-405F-B535-E07F3312712C}" sibTransId="{A43DD5D0-A5D2-4932-96DF-C0376BB0B9A8}"/>
    <dgm:cxn modelId="{5A85EB46-00D5-40DA-9FA1-1F476403F4E7}" type="presOf" srcId="{7A5179B5-B27A-4190-9B8A-C559ADB860D4}" destId="{683C65D2-FE6B-4E2F-B557-3E88F3798259}" srcOrd="0" destOrd="0" presId="urn:microsoft.com/office/officeart/2005/8/layout/radial3"/>
    <dgm:cxn modelId="{AAC79DA3-65F9-496D-B6F4-181AC84F9581}" srcId="{4756FB22-0247-402B-BC47-1CF080503752}" destId="{732CFAFF-6D61-4C89-8EA5-787CDC1302F5}" srcOrd="0" destOrd="0" parTransId="{9128E0CE-D259-46EC-9C40-B041968F16D2}" sibTransId="{2C4C6040-2818-43DE-B00A-CFD122709A9C}"/>
    <dgm:cxn modelId="{1136A969-F0B7-426E-85E6-0CB6495606EA}" srcId="{4756FB22-0247-402B-BC47-1CF080503752}" destId="{1E126E28-FEF4-44C3-8885-D5C6AD58D1FD}" srcOrd="3" destOrd="0" parTransId="{0F9AC9FF-8F18-4FD2-87E6-DA05B258AF3E}" sibTransId="{1AEEDBA1-6BA4-4D6C-87EA-3285FFBE7D1D}"/>
    <dgm:cxn modelId="{31F4DE35-DFE9-4114-A727-AB2C2ED7571F}" srcId="{2657FC61-D881-49EF-A807-519068932BB8}" destId="{4756FB22-0247-402B-BC47-1CF080503752}" srcOrd="0" destOrd="0" parTransId="{32E9B548-2286-4290-8EAF-950014570FB3}" sibTransId="{848445B4-1AD2-4CD1-8B93-DB80B3F1A32D}"/>
    <dgm:cxn modelId="{B9F3B424-5827-4934-B15F-45386BA6E1A6}" type="presOf" srcId="{732CFAFF-6D61-4C89-8EA5-787CDC1302F5}" destId="{F7D4E00C-8ECD-4E61-8682-BD479AB23FE4}" srcOrd="0" destOrd="0" presId="urn:microsoft.com/office/officeart/2005/8/layout/radial3"/>
    <dgm:cxn modelId="{7E07A709-6561-43F9-AE8E-480A1DA87386}" type="presOf" srcId="{1E126E28-FEF4-44C3-8885-D5C6AD58D1FD}" destId="{5336585B-45BC-4E1B-9862-B023C51E98C3}" srcOrd="0" destOrd="0" presId="urn:microsoft.com/office/officeart/2005/8/layout/radial3"/>
    <dgm:cxn modelId="{E71A4D7B-D577-4764-9CB4-AA05A1D0EDC3}" srcId="{4756FB22-0247-402B-BC47-1CF080503752}" destId="{1A295A60-BBA8-4E38-A141-85F4FADF290C}" srcOrd="2" destOrd="0" parTransId="{5C3F872E-F40A-46C1-AB33-6FA52E597C1B}" sibTransId="{341EFDC3-E8C1-4E47-B017-737247654B15}"/>
    <dgm:cxn modelId="{B4E2ACE0-54A1-4B8D-A192-0D7A1461AA7B}" type="presOf" srcId="{2657FC61-D881-49EF-A807-519068932BB8}" destId="{956BB077-6E57-457A-B0C2-88CD0C961E34}" srcOrd="0" destOrd="0" presId="urn:microsoft.com/office/officeart/2005/8/layout/radial3"/>
    <dgm:cxn modelId="{848BBBB9-D456-4BBE-93B3-3BF2CC3F3EE6}" type="presOf" srcId="{1A295A60-BBA8-4E38-A141-85F4FADF290C}" destId="{17C99441-42EF-4109-B11B-993654CABBBD}" srcOrd="0" destOrd="0" presId="urn:microsoft.com/office/officeart/2005/8/layout/radial3"/>
    <dgm:cxn modelId="{C08A6321-7DE3-473B-9E24-9074C2F59C43}" type="presParOf" srcId="{956BB077-6E57-457A-B0C2-88CD0C961E34}" destId="{4106792A-611B-446B-A188-7EE6B2D106E0}" srcOrd="0" destOrd="0" presId="urn:microsoft.com/office/officeart/2005/8/layout/radial3"/>
    <dgm:cxn modelId="{E05738F9-764E-41F8-B151-793BB2D1A6EF}" type="presParOf" srcId="{4106792A-611B-446B-A188-7EE6B2D106E0}" destId="{21213DA8-B546-44C5-ADFF-0EB27CEEB97E}" srcOrd="0" destOrd="0" presId="urn:microsoft.com/office/officeart/2005/8/layout/radial3"/>
    <dgm:cxn modelId="{0B36D6EB-B448-4C95-A4FF-B9F0CBEE95C4}" type="presParOf" srcId="{4106792A-611B-446B-A188-7EE6B2D106E0}" destId="{F7D4E00C-8ECD-4E61-8682-BD479AB23FE4}" srcOrd="1" destOrd="0" presId="urn:microsoft.com/office/officeart/2005/8/layout/radial3"/>
    <dgm:cxn modelId="{27D711FC-3342-4E27-9A5E-24DC23E348B8}" type="presParOf" srcId="{4106792A-611B-446B-A188-7EE6B2D106E0}" destId="{683C65D2-FE6B-4E2F-B557-3E88F3798259}" srcOrd="2" destOrd="0" presId="urn:microsoft.com/office/officeart/2005/8/layout/radial3"/>
    <dgm:cxn modelId="{95BC00F3-C24F-4C6F-8DFC-4C397706A7B7}" type="presParOf" srcId="{4106792A-611B-446B-A188-7EE6B2D106E0}" destId="{17C99441-42EF-4109-B11B-993654CABBBD}" srcOrd="3" destOrd="0" presId="urn:microsoft.com/office/officeart/2005/8/layout/radial3"/>
    <dgm:cxn modelId="{00BA7816-1D0B-4C22-B9B1-CAA269E78100}" type="presParOf" srcId="{4106792A-611B-446B-A188-7EE6B2D106E0}" destId="{5336585B-45BC-4E1B-9862-B023C51E98C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13DA8-B546-44C5-ADFF-0EB27CEEB97E}">
      <dsp:nvSpPr>
        <dsp:cNvPr id="0" name=""/>
        <dsp:cNvSpPr/>
      </dsp:nvSpPr>
      <dsp:spPr>
        <a:xfrm>
          <a:off x="175581" y="1175103"/>
          <a:ext cx="3005666" cy="3005666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rgbClr val="AF2121"/>
              </a:solidFill>
            </a:rPr>
            <a:t>Гражданская компетентность </a:t>
          </a:r>
          <a:endParaRPr lang="ru-RU" sz="2200" b="1" kern="1200" dirty="0">
            <a:solidFill>
              <a:srgbClr val="AF2121"/>
            </a:solidFill>
          </a:endParaRPr>
        </a:p>
      </dsp:txBody>
      <dsp:txXfrm>
        <a:off x="615751" y="1615273"/>
        <a:ext cx="2125326" cy="2125326"/>
      </dsp:txXfrm>
    </dsp:sp>
    <dsp:sp modelId="{F7D4E00C-8ECD-4E61-8682-BD479AB23FE4}">
      <dsp:nvSpPr>
        <dsp:cNvPr id="0" name=""/>
        <dsp:cNvSpPr/>
      </dsp:nvSpPr>
      <dsp:spPr>
        <a:xfrm>
          <a:off x="3703959" y="1166771"/>
          <a:ext cx="1728002" cy="1728002"/>
        </a:xfrm>
        <a:prstGeom prst="ellipse">
          <a:avLst/>
        </a:prstGeom>
        <a:solidFill>
          <a:srgbClr val="FF99CC">
            <a:alpha val="49804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957019" y="1419831"/>
        <a:ext cx="1221882" cy="1221882"/>
      </dsp:txXfrm>
    </dsp:sp>
    <dsp:sp modelId="{683C65D2-FE6B-4E2F-B557-3E88F3798259}">
      <dsp:nvSpPr>
        <dsp:cNvPr id="0" name=""/>
        <dsp:cNvSpPr/>
      </dsp:nvSpPr>
      <dsp:spPr>
        <a:xfrm>
          <a:off x="3627175" y="2960689"/>
          <a:ext cx="1728002" cy="1728002"/>
        </a:xfrm>
        <a:prstGeom prst="ellipse">
          <a:avLst/>
        </a:prstGeom>
        <a:solidFill>
          <a:srgbClr val="99CCFF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880235" y="3213749"/>
        <a:ext cx="1221882" cy="1221882"/>
      </dsp:txXfrm>
    </dsp:sp>
    <dsp:sp modelId="{17C99441-42EF-4109-B11B-993654CABBBD}">
      <dsp:nvSpPr>
        <dsp:cNvPr id="0" name=""/>
        <dsp:cNvSpPr/>
      </dsp:nvSpPr>
      <dsp:spPr>
        <a:xfrm>
          <a:off x="1939396" y="3802712"/>
          <a:ext cx="1728002" cy="1728002"/>
        </a:xfrm>
        <a:prstGeom prst="ellipse">
          <a:avLst/>
        </a:prstGeom>
        <a:gradFill rotWithShape="0">
          <a:gsLst>
            <a:gs pos="3800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192456" y="4055772"/>
        <a:ext cx="1221882" cy="1221882"/>
      </dsp:txXfrm>
    </dsp:sp>
    <dsp:sp modelId="{5336585B-45BC-4E1B-9862-B023C51E98C3}">
      <dsp:nvSpPr>
        <dsp:cNvPr id="0" name=""/>
        <dsp:cNvSpPr/>
      </dsp:nvSpPr>
      <dsp:spPr>
        <a:xfrm>
          <a:off x="2259873" y="0"/>
          <a:ext cx="1728002" cy="1728002"/>
        </a:xfrm>
        <a:prstGeom prst="ellips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2512933" y="253060"/>
        <a:ext cx="1221882" cy="1221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E606-82DA-4714-933E-B9F588950F8D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AB94-64BE-48DD-B70B-4D673396927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015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7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729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230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52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373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1D140-B9FC-4F8A-B43E-F5B82F2B4D0E}" type="datetimeFigureOut">
              <a:rPr lang="be-BY" smtClean="0"/>
              <a:pPr/>
              <a:t>12.03.17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919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276872"/>
            <a:ext cx="5472608" cy="3348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7368" y="764704"/>
            <a:ext cx="11305256" cy="2162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Формирование гражданской </a:t>
            </a:r>
            <a:r>
              <a:rPr lang="ru-RU" sz="3200" b="1" smtClean="0">
                <a:solidFill>
                  <a:srgbClr val="AF2121"/>
                </a:solidFill>
                <a:latin typeface="Garamond" pitchFamily="18" charset="0"/>
              </a:rPr>
              <a:t>компетентности личности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как актуальная задача современного образования</a:t>
            </a:r>
            <a:r>
              <a:rPr lang="be-BY" sz="3200" dirty="0">
                <a:solidFill>
                  <a:schemeClr val="bg1"/>
                </a:solidFill>
              </a:rPr>
              <a:t/>
            </a:r>
            <a:br>
              <a:rPr lang="be-BY" sz="3200" dirty="0">
                <a:solidFill>
                  <a:schemeClr val="bg1"/>
                </a:solidFill>
              </a:rPr>
            </a:br>
            <a:endParaRPr lang="be-BY" sz="32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1624" y="3861048"/>
            <a:ext cx="1561027" cy="22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2835973"/>
            <a:ext cx="4824536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1036828"/>
            <a:ext cx="540568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Структурные компоненты гражданской компетентности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4662" y="3433313"/>
            <a:ext cx="4799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b="1" dirty="0"/>
              <a:t>Когнитивный компонент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4" name="Picture 2" descr="D:\__Василий\Окружающий мир\2 класс\01\img\russian_backgro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0" r="53171" b="650"/>
          <a:stretch/>
        </p:blipFill>
        <p:spPr bwMode="auto">
          <a:xfrm>
            <a:off x="1487488" y="4022434"/>
            <a:ext cx="1416254" cy="15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058731"/>
            <a:ext cx="1024936" cy="144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40016" y="1309654"/>
            <a:ext cx="48037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создание </a:t>
            </a:r>
            <a:r>
              <a:rPr lang="ru-RU" dirty="0"/>
              <a:t>историко-географического </a:t>
            </a:r>
            <a:r>
              <a:rPr lang="ru-RU" dirty="0" smtClean="0"/>
              <a:t>образа;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образа социально-политического устройства;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знание положений Конституции РФ, основных прав и обязанностей гражданина;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знание о своей этнической принадлежности, освоение национальных ценностей, традиций, культуры;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освоение общекультурного наследия России и общемирового культурного </a:t>
            </a:r>
            <a:r>
              <a:rPr lang="ru-RU" dirty="0" smtClean="0"/>
              <a:t>наследия;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ориентация </a:t>
            </a:r>
            <a:r>
              <a:rPr lang="ru-RU" dirty="0"/>
              <a:t>в системе моральных норм и </a:t>
            </a:r>
            <a:r>
              <a:rPr lang="ru-RU" dirty="0" smtClean="0"/>
              <a:t>ценностей;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экологическое </a:t>
            </a:r>
            <a:r>
              <a:rPr lang="ru-RU" dirty="0"/>
              <a:t>сознание, знание основных принципов и правил отношения к природе, знание основ здорового образа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7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1036828"/>
            <a:ext cx="540568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Структурные компоненты гражданской компетентности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7562" y="883112"/>
            <a:ext cx="55021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в школьном самоуправлении в пределах возрастных </a:t>
            </a:r>
            <a:r>
              <a:rPr lang="ru-RU" dirty="0" smtClean="0"/>
              <a:t>компетенций;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вести диалог на основе равноправных отношений и взаимного уважения и принятия;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конструктивно разрешать конфликты;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толерантное </a:t>
            </a:r>
            <a:r>
              <a:rPr lang="ru-RU" dirty="0"/>
              <a:t>отношение к иным мнениям, взглядам, убеждениям, уважение мировоззрения и веры другого </a:t>
            </a:r>
            <a:r>
              <a:rPr lang="ru-RU" dirty="0" smtClean="0"/>
              <a:t>человека;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в общественной </a:t>
            </a:r>
            <a:r>
              <a:rPr lang="ru-RU" dirty="0" smtClean="0"/>
              <a:t>жизни;  </a:t>
            </a:r>
            <a:r>
              <a:rPr lang="ru-RU" dirty="0"/>
              <a:t>(благотворительные акции, ориентация в событиях в стране и мире, посещение культурных мероприятий – театров, музеев, библиотек, реализация установок здорового образа жизни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выполнение </a:t>
            </a:r>
            <a:r>
              <a:rPr lang="ru-RU" dirty="0"/>
              <a:t>моральных норм в отношении взрослых и сверстников в школе, дома, во </a:t>
            </a:r>
            <a:r>
              <a:rPr lang="ru-RU" dirty="0" err="1"/>
              <a:t>внеучебных</a:t>
            </a:r>
            <a:r>
              <a:rPr lang="ru-RU" dirty="0"/>
              <a:t> видах </a:t>
            </a:r>
            <a:r>
              <a:rPr lang="ru-RU" dirty="0" smtClean="0"/>
              <a:t>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строить жизненные планы с </a:t>
            </a:r>
            <a:r>
              <a:rPr lang="ru-RU" dirty="0" smtClean="0"/>
              <a:t>учётом </a:t>
            </a:r>
            <a:r>
              <a:rPr lang="ru-RU" dirty="0"/>
              <a:t>конкретных социально-исторических </a:t>
            </a:r>
            <a:r>
              <a:rPr lang="ru-RU" dirty="0" smtClean="0"/>
              <a:t>условий.</a:t>
            </a:r>
            <a:endParaRPr lang="ru-RU" dirty="0"/>
          </a:p>
        </p:txBody>
      </p:sp>
      <p:pic>
        <p:nvPicPr>
          <p:cNvPr id="1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" y="2825578"/>
            <a:ext cx="4824536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2574" y="3334933"/>
            <a:ext cx="4973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</a:t>
            </a:r>
            <a:r>
              <a:rPr lang="ru-RU" sz="2400" b="1" dirty="0" err="1" smtClean="0"/>
              <a:t>Деятельностный</a:t>
            </a:r>
            <a:r>
              <a:rPr lang="ru-RU" sz="2400" b="1" dirty="0" smtClean="0"/>
              <a:t> компонент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122" name="Picture 2" descr="Картинки по запросу дежурство в школ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86" y="3935097"/>
            <a:ext cx="1667881" cy="16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шко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2" y="4323201"/>
            <a:ext cx="1563356" cy="11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2835973"/>
            <a:ext cx="4824536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1036828"/>
            <a:ext cx="540568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Структурные компоненты гражданской компетентности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7562" y="883112"/>
            <a:ext cx="55021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чувство патриотизма и гордости за свою страну, уважение истории, культурных и исторических </a:t>
            </a:r>
            <a:r>
              <a:rPr lang="ru-RU" dirty="0" smtClean="0"/>
              <a:t>памятников;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эмоционально </a:t>
            </a:r>
            <a:r>
              <a:rPr lang="ru-RU" dirty="0"/>
              <a:t>положительное принятие своей этнической </a:t>
            </a:r>
            <a:r>
              <a:rPr lang="ru-RU" dirty="0" smtClean="0"/>
              <a:t>идентичности;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уважение </a:t>
            </a:r>
            <a:r>
              <a:rPr lang="ru-RU" dirty="0"/>
              <a:t>и принятие других народов России и мира, межэтническая толерантность, готовность к равноправному </a:t>
            </a:r>
            <a:r>
              <a:rPr lang="ru-RU" dirty="0" smtClean="0"/>
              <a:t>сотрудничеству;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уважение </a:t>
            </a:r>
            <a:r>
              <a:rPr lang="ru-RU" dirty="0"/>
              <a:t>личности и </a:t>
            </a:r>
            <a:r>
              <a:rPr lang="ru-RU" dirty="0" smtClean="0"/>
              <a:t>её </a:t>
            </a:r>
            <a:r>
              <a:rPr lang="ru-RU" dirty="0"/>
              <a:t>достоинства, доброжелательное отношение к окружающим, нетерпимость к любым видам насилия и готовность противостоять </a:t>
            </a:r>
            <a:r>
              <a:rPr lang="ru-RU" dirty="0" smtClean="0"/>
              <a:t>им;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уважение </a:t>
            </a:r>
            <a:r>
              <a:rPr lang="ru-RU" dirty="0"/>
              <a:t>ценностей семьи, любовь к природе, признание ценности здоровья, своего и других людей, оптимизм в восприятии </a:t>
            </a:r>
            <a:r>
              <a:rPr lang="ru-RU" dirty="0" smtClean="0"/>
              <a:t>мира;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моральной самооценки и моральных </a:t>
            </a:r>
            <a:r>
              <a:rPr lang="ru-RU" dirty="0" smtClean="0"/>
              <a:t>чувств.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8966" y="3283769"/>
            <a:ext cx="4794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3. </a:t>
            </a:r>
            <a:r>
              <a:rPr lang="ru-RU" sz="2400" b="1" dirty="0" smtClean="0"/>
              <a:t>Аксиологический компонент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2290" name="Picture 2" descr="Картинки по запросу семья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883933"/>
            <a:ext cx="1649760" cy="18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9496" y="4097124"/>
            <a:ext cx="1117461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2835973"/>
            <a:ext cx="4824536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1036828"/>
            <a:ext cx="540568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Структурные компоненты гражданской компетентности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2787" y="2336003"/>
            <a:ext cx="3694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ражданские </a:t>
            </a:r>
            <a:r>
              <a:rPr lang="ru-RU" dirty="0"/>
              <a:t>и патриотические чувства не могут быть навязаны кем-то, их нельзя воспитать целенаправленным воздействием общества, государства или школы. Они должны быть продуктом осознанного свободного выбора на основе гуманистических ценностей.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7101" y="3422269"/>
            <a:ext cx="4590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4. </a:t>
            </a:r>
            <a:r>
              <a:rPr lang="ru-RU" sz="2400" b="1" dirty="0" smtClean="0"/>
              <a:t>Индивидуальный компонент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277"/>
          <a:stretch/>
        </p:blipFill>
        <p:spPr>
          <a:xfrm>
            <a:off x="3774546" y="4021148"/>
            <a:ext cx="1253544" cy="1644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r="45170"/>
          <a:stretch/>
        </p:blipFill>
        <p:spPr>
          <a:xfrm>
            <a:off x="1415480" y="4000556"/>
            <a:ext cx="1336158" cy="16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2835973"/>
            <a:ext cx="4824536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1036828"/>
            <a:ext cx="540568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Структурные компоненты гражданской компетентности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4620" y="1196752"/>
            <a:ext cx="56390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интеллектуальная сфера:</a:t>
            </a:r>
            <a:r>
              <a:rPr lang="ru-RU" dirty="0" smtClean="0"/>
              <a:t> </a:t>
            </a:r>
            <a:r>
              <a:rPr lang="ru-RU" dirty="0"/>
              <a:t>развитое критическое мышление, умение добывать, анализировать и использовать информацию, касающуюся жизни в гражданском обществе, широкий спектр социально-гражданских знаний, умений и </a:t>
            </a:r>
            <a:r>
              <a:rPr lang="ru-RU" dirty="0" smtClean="0"/>
              <a:t>навыков;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мотивационная сфера: </a:t>
            </a:r>
            <a:r>
              <a:rPr lang="ru-RU" dirty="0" smtClean="0"/>
              <a:t>развитая </a:t>
            </a:r>
            <a:r>
              <a:rPr lang="ru-RU" dirty="0"/>
              <a:t>гражданская </a:t>
            </a:r>
            <a:r>
              <a:rPr lang="ru-RU" dirty="0" smtClean="0"/>
              <a:t>мотивация (человек </a:t>
            </a:r>
            <a:r>
              <a:rPr lang="ru-RU" dirty="0"/>
              <a:t>должен осознавать необходимость в определении своей гражданской позиции, у него должны быть сформированы мотивы гражданской деятельности, развито умение ставить цели и стремление добиваться </a:t>
            </a:r>
            <a:r>
              <a:rPr lang="ru-RU" dirty="0" smtClean="0"/>
              <a:t>их, он </a:t>
            </a:r>
            <a:r>
              <a:rPr lang="ru-RU" dirty="0"/>
              <a:t>должен понимать взаимосвязь своего личного успеха с развитием гражданского общества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сфера </a:t>
            </a:r>
            <a:r>
              <a:rPr lang="ru-RU" b="1" dirty="0" err="1" smtClean="0"/>
              <a:t>саморегуляции</a:t>
            </a:r>
            <a:r>
              <a:rPr lang="ru-RU" b="1" dirty="0" smtClean="0"/>
              <a:t>: </a:t>
            </a:r>
            <a:r>
              <a:rPr lang="ru-RU" dirty="0" smtClean="0"/>
              <a:t>умение </a:t>
            </a:r>
            <a:r>
              <a:rPr lang="ru-RU" dirty="0"/>
              <a:t>адекватно оценивать себя и свои возможности в сфере гражданской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7101" y="3422269"/>
            <a:ext cx="4590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4. </a:t>
            </a:r>
            <a:r>
              <a:rPr lang="ru-RU" sz="2400" b="1" dirty="0" smtClean="0"/>
              <a:t>Индивидуальный компонент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277"/>
          <a:stretch/>
        </p:blipFill>
        <p:spPr>
          <a:xfrm>
            <a:off x="3774546" y="4021148"/>
            <a:ext cx="1253544" cy="1644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r="45170"/>
          <a:stretch/>
        </p:blipFill>
        <p:spPr>
          <a:xfrm>
            <a:off x="1415480" y="4000556"/>
            <a:ext cx="1336158" cy="16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2835973"/>
            <a:ext cx="4824536" cy="3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1036828"/>
            <a:ext cx="540568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Структурные компоненты гражданской компетентности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5960" y="1160111"/>
            <a:ext cx="56390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эмоциональная сфера: </a:t>
            </a:r>
            <a:r>
              <a:rPr lang="ru-RU" dirty="0"/>
              <a:t>высокий уровень правовой, гражданской и политической </a:t>
            </a:r>
            <a:r>
              <a:rPr lang="ru-RU" dirty="0" smtClean="0"/>
              <a:t>культуры, положительное эмоциональное отношение к деятельности в этих сферах;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волевая сфера: </a:t>
            </a:r>
            <a:r>
              <a:rPr lang="ru-RU" dirty="0" smtClean="0"/>
              <a:t>гражданская </a:t>
            </a:r>
            <a:r>
              <a:rPr lang="ru-RU" dirty="0"/>
              <a:t>инициативность, стремление к активной роли в обществе, настойчивость и решительность в достижении своих </a:t>
            </a:r>
            <a:r>
              <a:rPr lang="ru-RU" dirty="0" smtClean="0"/>
              <a:t>целей;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предметно-практическая сфера: </a:t>
            </a:r>
            <a:r>
              <a:rPr lang="ru-RU" dirty="0" smtClean="0"/>
              <a:t>способности</a:t>
            </a:r>
            <a:r>
              <a:rPr lang="ru-RU" dirty="0"/>
              <a:t>, проявляющиеся в публичной деятельности: умение влиять на людей, привлекать ресурсы общества для достижения своих </a:t>
            </a:r>
            <a:r>
              <a:rPr lang="ru-RU" dirty="0" smtClean="0"/>
              <a:t>целей;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экзистенциальная сфера: </a:t>
            </a:r>
            <a:r>
              <a:rPr lang="ru-RU" dirty="0" smtClean="0"/>
              <a:t>толерантность</a:t>
            </a:r>
            <a:r>
              <a:rPr lang="ru-RU" dirty="0"/>
              <a:t>, осознание личных интересов в неразрывной связи с интересами общества, стремление к добру, справедливости, самосовершенствованию, общественному благу, свободе.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7101" y="3422269"/>
            <a:ext cx="4590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4. </a:t>
            </a:r>
            <a:r>
              <a:rPr lang="ru-RU" sz="2400" b="1" dirty="0" smtClean="0"/>
              <a:t>Индивидуальный компонент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277"/>
          <a:stretch/>
        </p:blipFill>
        <p:spPr>
          <a:xfrm>
            <a:off x="3774546" y="4021148"/>
            <a:ext cx="1253544" cy="1644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r="45170"/>
          <a:stretch/>
        </p:blipFill>
        <p:spPr>
          <a:xfrm>
            <a:off x="1415480" y="4000556"/>
            <a:ext cx="1336158" cy="16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910">
            <a:off x="1225006" y="983104"/>
            <a:ext cx="5897175" cy="43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0647910">
            <a:off x="1729063" y="1757280"/>
            <a:ext cx="52565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Приобщаясь к миру других людей, сопереживая им и подражая их поведению, ребёнок открывает для себя гамму новых чувств, палитру эмоциональных оттенков, обогащающих отношение к окружающему.</a:t>
            </a:r>
          </a:p>
          <a:p>
            <a:r>
              <a:rPr lang="ru-RU" dirty="0"/>
              <a:t>Ребёнок, таким образом, впервые начинает переживать радость познания, красоту труда, природы, произведений искусства, гордость за свой успех.</a:t>
            </a:r>
          </a:p>
          <a:p>
            <a:r>
              <a:rPr lang="ru-RU" sz="1400" dirty="0" smtClean="0"/>
              <a:t>                                                        </a:t>
            </a:r>
            <a:r>
              <a:rPr lang="ru-RU" sz="1200" dirty="0" smtClean="0"/>
              <a:t>(Концепция дошкольного воспитания)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4338" name="Picture 2" descr="Картинки по запросу детский сад патриотическое воспит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66" y="1628800"/>
            <a:ext cx="3602765" cy="27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Первая ступень</a:t>
            </a:r>
          </a:p>
          <a:p>
            <a:r>
              <a:rPr lang="ru-RU" sz="2000" b="1" dirty="0" smtClean="0">
                <a:solidFill>
                  <a:srgbClr val="AF2121"/>
                </a:solidFill>
              </a:rPr>
              <a:t>(начальное общее образование)</a:t>
            </a:r>
            <a:endParaRPr lang="ru-RU" sz="20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65" y="3081536"/>
            <a:ext cx="5639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закладываются </a:t>
            </a:r>
            <a:r>
              <a:rPr lang="ru-RU" dirty="0"/>
              <a:t>основные моральные ценности, нормы </a:t>
            </a:r>
            <a:r>
              <a:rPr lang="ru-RU" dirty="0" smtClean="0"/>
              <a:t>поведения;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начинается </a:t>
            </a:r>
            <a:r>
              <a:rPr lang="ru-RU" dirty="0"/>
              <a:t>формирование личности, осознающей себя частью общества и гражданином своего </a:t>
            </a:r>
            <a:r>
              <a:rPr lang="ru-RU" dirty="0" smtClean="0"/>
              <a:t>Отечества;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развиваются </a:t>
            </a:r>
            <a:r>
              <a:rPr lang="ru-RU" dirty="0"/>
              <a:t>коммуникативные способности </a:t>
            </a:r>
            <a:r>
              <a:rPr lang="ru-RU" dirty="0" smtClean="0"/>
              <a:t>ребёнка.</a:t>
            </a:r>
          </a:p>
        </p:txBody>
      </p:sp>
      <p:pic>
        <p:nvPicPr>
          <p:cNvPr id="18434" name="Picture 2" descr="Картинки по запросу начальная школа патриотическое воспита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132856"/>
            <a:ext cx="3752501" cy="28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456" y="278092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творческого потенциала младшего школьника помогает сформировать личность, способную внести свой вклад в жизнь страны.</a:t>
            </a:r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6120" y="2132856"/>
            <a:ext cx="3793604" cy="25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Вторая ступень</a:t>
            </a:r>
          </a:p>
          <a:p>
            <a:r>
              <a:rPr lang="ru-RU" sz="2000" b="1" dirty="0" smtClean="0">
                <a:solidFill>
                  <a:srgbClr val="AF2121"/>
                </a:solidFill>
              </a:rPr>
              <a:t>(основное общее образование)</a:t>
            </a:r>
            <a:endParaRPr lang="ru-RU" sz="20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65" y="3081536"/>
            <a:ext cx="56390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продолжается формирование системы </a:t>
            </a:r>
            <a:r>
              <a:rPr lang="ru-RU" dirty="0"/>
              <a:t>ценностей и установок поведения </a:t>
            </a:r>
            <a:r>
              <a:rPr lang="ru-RU" dirty="0" smtClean="0"/>
              <a:t>подростка;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приобретаются </a:t>
            </a:r>
            <a:r>
              <a:rPr lang="ru-RU" dirty="0"/>
              <a:t>знания и умения, необходимые для будущей самостоятельной жизни в </a:t>
            </a:r>
            <a:r>
              <a:rPr lang="ru-RU" dirty="0" smtClean="0"/>
              <a:t>обществе;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формируется </a:t>
            </a:r>
            <a:r>
              <a:rPr lang="ru-RU" dirty="0"/>
              <a:t>уважения к закону, праву, правам других людей и ответственности перед </a:t>
            </a:r>
            <a:r>
              <a:rPr lang="ru-RU" dirty="0" smtClean="0"/>
              <a:t>обществом;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сознание </a:t>
            </a:r>
            <a:r>
              <a:rPr lang="ru-RU" dirty="0"/>
              <a:t>и мышление учащихся </a:t>
            </a:r>
            <a:r>
              <a:rPr lang="ru-RU" dirty="0" smtClean="0"/>
              <a:t>обогащаются знаниями </a:t>
            </a:r>
            <a:r>
              <a:rPr lang="ru-RU" dirty="0"/>
              <a:t>об истории </a:t>
            </a:r>
            <a:r>
              <a:rPr lang="ru-RU" dirty="0" smtClean="0"/>
              <a:t>Отечества;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познаются элементарные моральные </a:t>
            </a:r>
            <a:r>
              <a:rPr lang="ru-RU" dirty="0"/>
              <a:t>и </a:t>
            </a:r>
            <a:r>
              <a:rPr lang="ru-RU" dirty="0" smtClean="0"/>
              <a:t>правовые нормы.</a:t>
            </a:r>
            <a:endParaRPr lang="ru-RU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173129"/>
            <a:ext cx="37433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4" y="2060848"/>
            <a:ext cx="6192687" cy="270031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Одним из важнейших условий развития современного общества является воспитание граждан правового, демократического государства, способных к социализации, уважающих права и свободы личности, обладающих высокой нравственностью, проявляющих национальную терпимость, уважительное отношение к языкам, традициям и культуре других народов. </a:t>
            </a:r>
          </a:p>
        </p:txBody>
      </p:sp>
      <p:pic>
        <p:nvPicPr>
          <p:cNvPr id="1026" name="Picture 2" descr="Картинки по запросу урок мужества школ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844824"/>
            <a:ext cx="4134005" cy="29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Третья ступень</a:t>
            </a:r>
          </a:p>
          <a:p>
            <a:r>
              <a:rPr lang="ru-RU" sz="2000" b="1" dirty="0" smtClean="0">
                <a:solidFill>
                  <a:srgbClr val="AF2121"/>
                </a:solidFill>
              </a:rPr>
              <a:t>(среднее общее образование)</a:t>
            </a:r>
            <a:endParaRPr lang="ru-RU" sz="20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65" y="3081536"/>
            <a:ext cx="5639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углубляются</a:t>
            </a:r>
            <a:r>
              <a:rPr lang="ru-RU" dirty="0"/>
              <a:t>, расширяются знания о процессах, происходящих в различных сферах общества, о правах </a:t>
            </a:r>
            <a:r>
              <a:rPr lang="ru-RU" dirty="0" smtClean="0"/>
              <a:t>людей;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происходит </a:t>
            </a:r>
            <a:r>
              <a:rPr lang="ru-RU" dirty="0"/>
              <a:t>познание философских, культурных, политико-правовых и социально-экономических основ жизни </a:t>
            </a:r>
            <a:r>
              <a:rPr lang="ru-RU" dirty="0" smtClean="0"/>
              <a:t>общества;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определяется </a:t>
            </a:r>
            <a:r>
              <a:rPr lang="ru-RU" dirty="0"/>
              <a:t>гражданская позиция человека, его социально-политическая ориентация. </a:t>
            </a:r>
          </a:p>
        </p:txBody>
      </p:sp>
      <p:pic>
        <p:nvPicPr>
          <p:cNvPr id="22530" name="Picture 2" descr="http://taganka.pro/wp-content/uploads/2015/10/151028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132856"/>
            <a:ext cx="3906605" cy="2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Третья ступень</a:t>
            </a:r>
          </a:p>
          <a:p>
            <a:r>
              <a:rPr lang="ru-RU" sz="2000" b="1" dirty="0" smtClean="0">
                <a:solidFill>
                  <a:srgbClr val="AF2121"/>
                </a:solidFill>
              </a:rPr>
              <a:t>(среднее общее образование)</a:t>
            </a:r>
            <a:endParaRPr lang="ru-RU" sz="20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65" y="3081536"/>
            <a:ext cx="5429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Задача:  </a:t>
            </a:r>
            <a:r>
              <a:rPr lang="ru-RU" dirty="0" smtClean="0"/>
              <a:t>совершенствование в </a:t>
            </a:r>
            <a:r>
              <a:rPr lang="ru-RU" dirty="0"/>
              <a:t>процессе общественной деятельности </a:t>
            </a:r>
            <a:r>
              <a:rPr lang="ru-RU" dirty="0" smtClean="0"/>
              <a:t>умений </a:t>
            </a:r>
            <a:r>
              <a:rPr lang="ru-RU" dirty="0"/>
              <a:t>защищать свои права и права других людей, </a:t>
            </a:r>
            <a:r>
              <a:rPr lang="ru-RU" dirty="0" smtClean="0"/>
              <a:t>строить индивидуальную траекторию развития </a:t>
            </a:r>
            <a:r>
              <a:rPr lang="ru-RU" dirty="0"/>
              <a:t>и коллективную деятельность.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1506" name="Picture 2" descr="http://www.emu.dk/sites/default/files/33353505%20-%2021_11_2012%20-%20Happy%20young%20students%20studying%20to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132856"/>
            <a:ext cx="3870430" cy="25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9536" y="1127199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Учебные дисциплины и формирование гражданской компетентности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90912" y="2384788"/>
            <a:ext cx="6648662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- формирование представлений о духовном развитии человека;</a:t>
            </a:r>
          </a:p>
          <a:p>
            <a:r>
              <a:rPr lang="ru-RU" dirty="0" smtClean="0"/>
              <a:t>  - о различии понятий «равенство» и «равноправие»</a:t>
            </a:r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1318704" y="2456892"/>
            <a:ext cx="1944216" cy="576064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 и обществознание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0912" y="3284984"/>
            <a:ext cx="7153560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5725"/>
            <a:r>
              <a:rPr lang="ru-RU" dirty="0" smtClean="0"/>
              <a:t>-конкретизация понятий: мораль, достоинство, честь, добро и зло, жизнь  и смерть, нравственный выбор, человек и Бог, долг и совесть…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318704" y="3392996"/>
            <a:ext cx="1944216" cy="576064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литература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90912" y="4221088"/>
            <a:ext cx="7657616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- сведения о других странах, знакомство с мировой культурой;</a:t>
            </a:r>
          </a:p>
          <a:p>
            <a:r>
              <a:rPr lang="ru-RU" dirty="0" smtClean="0"/>
              <a:t>  - формирование взаимопонимания между народами, толерантность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318704" y="4329100"/>
            <a:ext cx="1944216" cy="576064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иностранный язык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90912" y="5212593"/>
            <a:ext cx="8065738" cy="86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- изучение природных, социальных </a:t>
            </a:r>
            <a:r>
              <a:rPr lang="ru-RU" dirty="0"/>
              <a:t>и </a:t>
            </a:r>
            <a:r>
              <a:rPr lang="ru-RU" dirty="0" smtClean="0"/>
              <a:t>экономических аспектов </a:t>
            </a:r>
            <a:r>
              <a:rPr lang="ru-RU" dirty="0"/>
              <a:t>прав человека; </a:t>
            </a:r>
            <a:endParaRPr lang="ru-RU" dirty="0" smtClean="0"/>
          </a:p>
          <a:p>
            <a:r>
              <a:rPr lang="ru-RU" dirty="0" smtClean="0"/>
              <a:t>- изучение </a:t>
            </a:r>
            <a:r>
              <a:rPr lang="ru-RU" dirty="0"/>
              <a:t>закономерностей </a:t>
            </a:r>
            <a:r>
              <a:rPr lang="ru-RU" dirty="0" smtClean="0"/>
              <a:t>природы; </a:t>
            </a:r>
          </a:p>
          <a:p>
            <a:r>
              <a:rPr lang="ru-RU" dirty="0" smtClean="0"/>
              <a:t>- формирование чувства </a:t>
            </a:r>
            <a:r>
              <a:rPr lang="ru-RU" dirty="0"/>
              <a:t>ответственности за мир, сохранение окружающей </a:t>
            </a:r>
            <a:r>
              <a:rPr lang="ru-RU" dirty="0" smtClean="0"/>
              <a:t>среды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318704" y="5373216"/>
            <a:ext cx="1944216" cy="576064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естественно-научный цикл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4242269" y="4173135"/>
            <a:ext cx="1744060" cy="1765013"/>
            <a:chOff x="4214755" y="4572013"/>
            <a:chExt cx="1744060" cy="1765013"/>
          </a:xfrm>
        </p:grpSpPr>
        <p:sp>
          <p:nvSpPr>
            <p:cNvPr id="51" name="Овал 50"/>
            <p:cNvSpPr/>
            <p:nvPr/>
          </p:nvSpPr>
          <p:spPr>
            <a:xfrm>
              <a:off x="4214755" y="4572013"/>
              <a:ext cx="1744060" cy="1765013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37069" y="5110509"/>
              <a:ext cx="14994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проблемная</a:t>
              </a:r>
            </a:p>
            <a:p>
              <a:pPr algn="ctr"/>
              <a:r>
                <a:rPr lang="ru-RU" dirty="0" smtClean="0"/>
                <a:t>ситуация</a:t>
              </a:r>
              <a:endParaRPr lang="ru-RU" dirty="0"/>
            </a:p>
          </p:txBody>
        </p:sp>
      </p:grpSp>
      <p:sp>
        <p:nvSpPr>
          <p:cNvPr id="15" name="Овал 14"/>
          <p:cNvSpPr/>
          <p:nvPr/>
        </p:nvSpPr>
        <p:spPr>
          <a:xfrm>
            <a:off x="5018890" y="2388173"/>
            <a:ext cx="2448272" cy="230425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1787" y="2940136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Методы формирования гражданской компетентности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67408" y="2276872"/>
            <a:ext cx="1565363" cy="1531336"/>
            <a:chOff x="281288" y="2389181"/>
            <a:chExt cx="1565363" cy="15313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Овал 16"/>
            <p:cNvSpPr/>
            <p:nvPr/>
          </p:nvSpPr>
          <p:spPr>
            <a:xfrm>
              <a:off x="281288" y="2389181"/>
              <a:ext cx="1565363" cy="153133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288" y="2729279"/>
              <a:ext cx="1548855" cy="646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народная педагогика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195523" y="4407642"/>
            <a:ext cx="1570701" cy="1296000"/>
            <a:chOff x="3154983" y="929771"/>
            <a:chExt cx="1570701" cy="1296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Овал 19"/>
            <p:cNvSpPr/>
            <p:nvPr/>
          </p:nvSpPr>
          <p:spPr>
            <a:xfrm>
              <a:off x="3287688" y="929771"/>
              <a:ext cx="1296000" cy="12960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54983" y="1365782"/>
              <a:ext cx="1570701" cy="36933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состязание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209873" y="3903113"/>
            <a:ext cx="1545490" cy="1328974"/>
            <a:chOff x="6541691" y="-2344"/>
            <a:chExt cx="1545490" cy="13289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Овал 21"/>
            <p:cNvSpPr/>
            <p:nvPr/>
          </p:nvSpPr>
          <p:spPr>
            <a:xfrm>
              <a:off x="6622233" y="-2344"/>
              <a:ext cx="1333730" cy="1328974"/>
            </a:xfrm>
            <a:prstGeom prst="ellipse">
              <a:avLst/>
            </a:prstGeom>
            <a:gradFill flip="none" rotWithShape="1">
              <a:gsLst>
                <a:gs pos="0">
                  <a:srgbClr val="FF6600">
                    <a:tint val="66000"/>
                    <a:satMod val="160000"/>
                  </a:srgbClr>
                </a:gs>
                <a:gs pos="50000">
                  <a:srgbClr val="FF6600">
                    <a:tint val="44500"/>
                    <a:satMod val="160000"/>
                  </a:srgbClr>
                </a:gs>
                <a:gs pos="100000">
                  <a:srgbClr val="FF66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41691" y="409532"/>
              <a:ext cx="1545490" cy="36933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разъяснение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678581" y="4480931"/>
            <a:ext cx="1365988" cy="1328974"/>
            <a:chOff x="3655960" y="-787238"/>
            <a:chExt cx="1365988" cy="13289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Овал 25"/>
            <p:cNvSpPr/>
            <p:nvPr/>
          </p:nvSpPr>
          <p:spPr>
            <a:xfrm>
              <a:off x="3655960" y="-787238"/>
              <a:ext cx="1365988" cy="132897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55960" y="-354185"/>
              <a:ext cx="1365988" cy="3693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убеждение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83432" y="4047144"/>
            <a:ext cx="1570701" cy="1328974"/>
            <a:chOff x="3391774" y="835103"/>
            <a:chExt cx="1570701" cy="1328974"/>
          </a:xfrm>
        </p:grpSpPr>
        <p:sp>
          <p:nvSpPr>
            <p:cNvPr id="29" name="Овал 28"/>
            <p:cNvSpPr/>
            <p:nvPr/>
          </p:nvSpPr>
          <p:spPr>
            <a:xfrm>
              <a:off x="3492153" y="835103"/>
              <a:ext cx="1365988" cy="13289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34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91774" y="1185674"/>
              <a:ext cx="1570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ситуация </a:t>
              </a:r>
            </a:p>
            <a:p>
              <a:pPr algn="ctr"/>
              <a:r>
                <a:rPr lang="ru-RU" dirty="0" smtClean="0"/>
                <a:t>успеха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917974" y="2618011"/>
            <a:ext cx="1790794" cy="1531336"/>
            <a:chOff x="9488760" y="2851151"/>
            <a:chExt cx="1790794" cy="153133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Овал 31"/>
            <p:cNvSpPr/>
            <p:nvPr/>
          </p:nvSpPr>
          <p:spPr>
            <a:xfrm>
              <a:off x="9561790" y="2851151"/>
              <a:ext cx="1565363" cy="1531336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488760" y="3290975"/>
              <a:ext cx="1790794" cy="6463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педагогический менеджмент</a:t>
              </a:r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881598" y="2824931"/>
            <a:ext cx="2016224" cy="1656000"/>
            <a:chOff x="9120336" y="2526329"/>
            <a:chExt cx="2016224" cy="1656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6" name="Овал 35"/>
            <p:cNvSpPr/>
            <p:nvPr/>
          </p:nvSpPr>
          <p:spPr>
            <a:xfrm>
              <a:off x="9300521" y="2526329"/>
              <a:ext cx="1692023" cy="16560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120336" y="3070701"/>
              <a:ext cx="2016224" cy="6463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демократический диалог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219232" y="4634823"/>
            <a:ext cx="1377124" cy="1314204"/>
            <a:chOff x="1116327" y="1148669"/>
            <a:chExt cx="1377124" cy="1314204"/>
          </a:xfrm>
        </p:grpSpPr>
        <p:sp>
          <p:nvSpPr>
            <p:cNvPr id="40" name="Овал 39"/>
            <p:cNvSpPr/>
            <p:nvPr/>
          </p:nvSpPr>
          <p:spPr>
            <a:xfrm>
              <a:off x="1116327" y="1148669"/>
              <a:ext cx="1377124" cy="1314204"/>
            </a:xfrm>
            <a:prstGeom prst="ellipse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  <a:alpha val="51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36941" y="1482605"/>
              <a:ext cx="13358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ролевые </a:t>
              </a:r>
            </a:p>
            <a:p>
              <a:pPr algn="ctr"/>
              <a:r>
                <a:rPr lang="ru-RU" dirty="0" smtClean="0"/>
                <a:t>игры</a:t>
              </a:r>
              <a:endParaRPr lang="ru-RU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624228" y="4131337"/>
            <a:ext cx="1230236" cy="1160588"/>
            <a:chOff x="7913484" y="4005621"/>
            <a:chExt cx="1230236" cy="1160588"/>
          </a:xfrm>
        </p:grpSpPr>
        <p:sp>
          <p:nvSpPr>
            <p:cNvPr id="43" name="Овал 42"/>
            <p:cNvSpPr/>
            <p:nvPr/>
          </p:nvSpPr>
          <p:spPr>
            <a:xfrm>
              <a:off x="7913484" y="4005621"/>
              <a:ext cx="1230236" cy="1160588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tint val="66000"/>
                    <a:satMod val="160000"/>
                  </a:srgbClr>
                </a:gs>
                <a:gs pos="50000">
                  <a:srgbClr val="FF00FF">
                    <a:tint val="44500"/>
                    <a:satMod val="160000"/>
                  </a:srgbClr>
                </a:gs>
                <a:gs pos="100000">
                  <a:srgbClr val="FF00F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153662" y="4377602"/>
              <a:ext cx="6564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КТД</a:t>
              </a:r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953689" y="2841311"/>
            <a:ext cx="2090880" cy="1681040"/>
            <a:chOff x="4876458" y="4880112"/>
            <a:chExt cx="2090880" cy="1681040"/>
          </a:xfrm>
        </p:grpSpPr>
        <p:sp>
          <p:nvSpPr>
            <p:cNvPr id="46" name="Овал 45"/>
            <p:cNvSpPr/>
            <p:nvPr/>
          </p:nvSpPr>
          <p:spPr>
            <a:xfrm>
              <a:off x="5087888" y="4880112"/>
              <a:ext cx="1728192" cy="168104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876458" y="5355986"/>
              <a:ext cx="20908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положительный </a:t>
              </a:r>
            </a:p>
            <a:p>
              <a:pPr algn="ctr"/>
              <a:r>
                <a:rPr lang="ru-RU" dirty="0" smtClean="0"/>
                <a:t>пример</a:t>
              </a:r>
              <a:endParaRPr lang="ru-RU" dirty="0"/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3021076" y="903404"/>
            <a:ext cx="2570867" cy="1152128"/>
          </a:xfrm>
          <a:prstGeom prst="round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методы формирования гражданского знания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32104" y="908720"/>
            <a:ext cx="2570867" cy="1152128"/>
          </a:xfrm>
          <a:prstGeom prst="round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методы выработки гражданских навыков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8476325">
            <a:off x="4810293" y="2212190"/>
            <a:ext cx="358936" cy="43675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2851141">
            <a:off x="7426208" y="2219891"/>
            <a:ext cx="358936" cy="43675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2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Методы выработки гражданских </a:t>
            </a:r>
            <a:r>
              <a:rPr lang="ru-RU" sz="3200" b="1" dirty="0" smtClean="0">
                <a:solidFill>
                  <a:srgbClr val="AF2121"/>
                </a:solidFill>
              </a:rPr>
              <a:t>навыков</a:t>
            </a:r>
          </a:p>
          <a:p>
            <a:endParaRPr lang="ru-RU" sz="20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65" y="3081536"/>
            <a:ext cx="54298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интеллектуальные навыки: </a:t>
            </a:r>
            <a:r>
              <a:rPr lang="ru-RU" dirty="0" smtClean="0"/>
              <a:t>дискуссия, </a:t>
            </a:r>
            <a:r>
              <a:rPr lang="ru-RU" dirty="0"/>
              <a:t>«</a:t>
            </a:r>
            <a:r>
              <a:rPr lang="ru-RU" dirty="0" smtClean="0"/>
              <a:t>мозговой штурм», театрализация, анализ политической </a:t>
            </a:r>
            <a:r>
              <a:rPr lang="ru-RU" dirty="0"/>
              <a:t>информации, проведение общенациональных мероприятий, политические деловые </a:t>
            </a:r>
            <a:r>
              <a:rPr lang="ru-RU" dirty="0" smtClean="0"/>
              <a:t>игры;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практические навыки:</a:t>
            </a:r>
            <a:r>
              <a:rPr lang="ru-RU" dirty="0" smtClean="0"/>
              <a:t> социологические опросы, </a:t>
            </a:r>
            <a:r>
              <a:rPr lang="ru-RU" dirty="0"/>
              <a:t>работа в благотворительных организациях, участие в судебных процессах над малолетними правонарушителями, работа над созданием общественных проектов, участие в управлении </a:t>
            </a:r>
            <a:r>
              <a:rPr lang="ru-RU" dirty="0" smtClean="0"/>
              <a:t>школой.</a:t>
            </a:r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4580" name="Picture 4" descr="http://www.tserkov.info/www/news/2016/1/221445609081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21" y="206084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Методы </a:t>
            </a:r>
            <a:r>
              <a:rPr lang="ru-RU" sz="3200" b="1" dirty="0">
                <a:solidFill>
                  <a:srgbClr val="AF2121"/>
                </a:solidFill>
              </a:rPr>
              <a:t>формирования гражданского знания</a:t>
            </a:r>
            <a:endParaRPr lang="ru-RU" sz="20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65" y="3081536"/>
            <a:ext cx="5429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информационно</a:t>
            </a:r>
            <a:r>
              <a:rPr lang="ru-RU" dirty="0" smtClean="0"/>
              <a:t>-</a:t>
            </a:r>
            <a:r>
              <a:rPr lang="ru-RU" b="1" dirty="0" smtClean="0"/>
              <a:t>дискуссионные: </a:t>
            </a:r>
            <a:r>
              <a:rPr lang="ru-RU" dirty="0" smtClean="0"/>
              <a:t>лекция, беседа, рассказ, проблемная задача, </a:t>
            </a:r>
            <a:r>
              <a:rPr lang="ru-RU" dirty="0"/>
              <a:t>просмотр </a:t>
            </a:r>
            <a:r>
              <a:rPr lang="ru-RU" dirty="0" smtClean="0"/>
              <a:t>видео, ИКТ;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методы </a:t>
            </a:r>
            <a:r>
              <a:rPr lang="ru-RU" b="1" dirty="0"/>
              <a:t>самостоятельного</a:t>
            </a:r>
            <a:r>
              <a:rPr lang="ru-RU" dirty="0"/>
              <a:t> </a:t>
            </a:r>
            <a:r>
              <a:rPr lang="ru-RU" b="1" dirty="0"/>
              <a:t>освоения </a:t>
            </a:r>
            <a:r>
              <a:rPr lang="ru-RU" b="1" dirty="0" smtClean="0"/>
              <a:t>материала:</a:t>
            </a:r>
            <a:r>
              <a:rPr lang="ru-RU" dirty="0" smtClean="0"/>
              <a:t> выполнение </a:t>
            </a:r>
            <a:r>
              <a:rPr lang="ru-RU" dirty="0"/>
              <a:t>заданий по изучению учебных тем с применением </a:t>
            </a:r>
            <a:r>
              <a:rPr lang="ru-RU" dirty="0" smtClean="0"/>
              <a:t>учебных пособий, </a:t>
            </a:r>
            <a:r>
              <a:rPr lang="ru-RU" dirty="0"/>
              <a:t>монографий, биографий, автобиографий, исторических рассказов, </a:t>
            </a:r>
            <a:r>
              <a:rPr lang="ru-RU" dirty="0" smtClean="0"/>
              <a:t>эпоса.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3554" name="Picture 2" descr="https://im3-tub-by.yandex.net/i?id=fa5b18a53524121b49f32392ea0582c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060848"/>
            <a:ext cx="4104456" cy="27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Метод беседы</a:t>
            </a:r>
            <a:endParaRPr lang="ru-RU" sz="20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65" y="3081536"/>
            <a:ext cx="5429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Беседа о гражданственности – это разговор коллектива идейных единомышленников. </a:t>
            </a:r>
            <a:endParaRPr lang="ru-RU" dirty="0" smtClean="0"/>
          </a:p>
          <a:p>
            <a:r>
              <a:rPr lang="ru-RU" dirty="0" smtClean="0"/>
              <a:t>Главная </a:t>
            </a:r>
            <a:r>
              <a:rPr lang="ru-RU" dirty="0"/>
              <a:t>цель беседы – вызвать у молодежи увлечение, которое нужно превратить в стремление и подвести к мыслям, что главное в жизни – оставить после себя след на земле – извечная мечта настоящего человека.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7650" name="Picture 2" descr="Картинки по запросу дети школ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7" t="18566" b="11739"/>
          <a:stretch/>
        </p:blipFill>
        <p:spPr bwMode="auto">
          <a:xfrm>
            <a:off x="7104112" y="2202506"/>
            <a:ext cx="3816424" cy="27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628800"/>
            <a:ext cx="4916212" cy="345500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05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910">
            <a:off x="1040021" y="1158262"/>
            <a:ext cx="5897175" cy="43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0647910">
            <a:off x="1546270" y="2089195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редпочтительно </a:t>
            </a:r>
            <a:r>
              <a:rPr lang="ru-RU" dirty="0"/>
              <a:t>вариативное моделирование конкретных </a:t>
            </a:r>
            <a:r>
              <a:rPr lang="ru-RU" dirty="0" err="1"/>
              <a:t>деятельностных</a:t>
            </a:r>
            <a:r>
              <a:rPr lang="ru-RU" dirty="0"/>
              <a:t> форм гражданского воспитания в процессе образовательно-воспитательной, социокультурной деятельности учащихся в школьно-семейном </a:t>
            </a:r>
            <a:r>
              <a:rPr lang="ru-RU" dirty="0" smtClean="0"/>
              <a:t>социуме.</a:t>
            </a:r>
            <a:endParaRPr lang="ru-RU" dirty="0"/>
          </a:p>
          <a:p>
            <a:r>
              <a:rPr lang="ru-RU" sz="1400" dirty="0" smtClean="0"/>
              <a:t>                                                               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</a:t>
            </a:r>
            <a:r>
              <a:rPr lang="ru-RU" sz="1200" dirty="0" smtClean="0"/>
              <a:t>(</a:t>
            </a:r>
            <a:r>
              <a:rPr lang="ru-RU" sz="1200" dirty="0"/>
              <a:t>Г.Н. </a:t>
            </a:r>
            <a:r>
              <a:rPr lang="ru-RU" sz="1200" dirty="0" smtClean="0"/>
              <a:t>Филонов)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93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2276872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ктивные </a:t>
            </a:r>
            <a:r>
              <a:rPr lang="ru-RU" dirty="0"/>
              <a:t>и интерактивные методы создают необходимые условия как для становления и совершенствования компетентностей через включение участников образовательного процесса в осмысленное проживание и переживание индивидуальной и коллективной деятельности, так и для осознания и принятия ими гражданских ценностей, для накопления опыта гражданской деятельности.</a:t>
            </a:r>
          </a:p>
        </p:txBody>
      </p:sp>
      <p:pic>
        <p:nvPicPr>
          <p:cNvPr id="28674" name="Picture 2" descr="Картинки по запросу дети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4112" y="2045518"/>
            <a:ext cx="4159792" cy="27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321297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детей, подростков и юношей в деятельности </a:t>
            </a:r>
            <a:r>
              <a:rPr lang="ru-RU" b="1" dirty="0"/>
              <a:t>детских общественных объединений и организаций</a:t>
            </a:r>
            <a:r>
              <a:rPr lang="ru-RU" dirty="0"/>
              <a:t>. </a:t>
            </a:r>
          </a:p>
        </p:txBody>
      </p:sp>
      <p:pic>
        <p:nvPicPr>
          <p:cNvPr id="30724" name="Picture 4" descr="https://im1-tub-by.yandex.net/i?id=b4d95cb8da7480e1e897cae937ff495c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12243"/>
          <a:stretch/>
        </p:blipFill>
        <p:spPr bwMode="auto">
          <a:xfrm>
            <a:off x="7032104" y="1639020"/>
            <a:ext cx="3935760" cy="32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Активные методы</a:t>
            </a:r>
            <a:endParaRPr lang="ru-RU" sz="2000" dirty="0">
              <a:solidFill>
                <a:srgbClr val="AF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536" y="1127199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Портрет выпускника школы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 rot="20693790">
            <a:off x="8440538" y="1743611"/>
            <a:ext cx="1570270" cy="21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 rot="875143">
            <a:off x="9808176" y="1622192"/>
            <a:ext cx="1567516" cy="23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20229324">
            <a:off x="8525819" y="3067685"/>
            <a:ext cx="1683959" cy="2308923"/>
            <a:chOff x="6744072" y="3717032"/>
            <a:chExt cx="1749846" cy="2612598"/>
          </a:xfrm>
        </p:grpSpPr>
        <p:pic>
          <p:nvPicPr>
            <p:cNvPr id="8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0" b="10351"/>
            <a:stretch/>
          </p:blipFill>
          <p:spPr bwMode="auto">
            <a:xfrm>
              <a:off x="7104112" y="3717032"/>
              <a:ext cx="1389806" cy="249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1"/>
            <a:stretch/>
          </p:blipFill>
          <p:spPr bwMode="auto">
            <a:xfrm>
              <a:off x="6744072" y="3717032"/>
              <a:ext cx="1749846" cy="261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707687"/>
            <a:ext cx="5897175" cy="43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91544" y="2259120"/>
            <a:ext cx="52565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любящий </a:t>
            </a:r>
            <a:r>
              <a:rPr lang="ru-RU" sz="2000" dirty="0"/>
              <a:t>свой край и свою Родину, </a:t>
            </a:r>
            <a:r>
              <a:rPr lang="ru-RU" sz="2000" dirty="0" smtClean="0"/>
              <a:t>уважающий </a:t>
            </a:r>
            <a:r>
              <a:rPr lang="ru-RU" sz="2000" dirty="0"/>
              <a:t>свой народ, его культуру и духовные традиции; </a:t>
            </a:r>
            <a:endParaRPr lang="ru-RU" sz="2000" dirty="0" smtClean="0"/>
          </a:p>
          <a:p>
            <a:r>
              <a:rPr lang="ru-RU" sz="2000" dirty="0" smtClean="0"/>
              <a:t>осознающий и принимающий</a:t>
            </a:r>
            <a:r>
              <a:rPr lang="ru-RU" sz="2000" dirty="0"/>
              <a:t> традиционные ценности семьи, российского гражданского общества, многонационального российского народа, человечества, осознающего свою сопричастность судьбе </a:t>
            </a:r>
            <a:r>
              <a:rPr lang="ru-RU" sz="2000" dirty="0" smtClean="0"/>
              <a:t>Отечества… </a:t>
            </a:r>
          </a:p>
          <a:p>
            <a:r>
              <a:rPr lang="ru-RU" sz="1400" dirty="0" smtClean="0"/>
              <a:t>  </a:t>
            </a:r>
          </a:p>
          <a:p>
            <a:r>
              <a:rPr lang="ru-RU" sz="1200" dirty="0" smtClean="0"/>
              <a:t>                                                                (ФГОС общего среднего образования)</a:t>
            </a:r>
          </a:p>
          <a:p>
            <a:endParaRPr lang="ru-RU" sz="2000" dirty="0"/>
          </a:p>
        </p:txBody>
      </p:sp>
      <p:pic>
        <p:nvPicPr>
          <p:cNvPr id="14" name="Picture 6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5400" b="51308"/>
          <a:stretch/>
        </p:blipFill>
        <p:spPr bwMode="auto">
          <a:xfrm rot="20220622">
            <a:off x="8685928" y="3042769"/>
            <a:ext cx="1278048" cy="11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2996952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ключение обучающихся в </a:t>
            </a:r>
            <a:r>
              <a:rPr lang="ru-RU" dirty="0"/>
              <a:t>процесс управления школой</a:t>
            </a:r>
            <a:r>
              <a:rPr lang="ru-RU" dirty="0" smtClean="0"/>
              <a:t>.</a:t>
            </a:r>
          </a:p>
          <a:p>
            <a:r>
              <a:rPr lang="ru-RU" b="1" dirty="0"/>
              <a:t>Самоуправление</a:t>
            </a:r>
            <a:r>
              <a:rPr lang="ru-RU" dirty="0"/>
              <a:t> учащихся выражается в самостоятельности проявлять инициативу, принимать решения и реализовывать их в интересах своего коллектива или организации. </a:t>
            </a:r>
          </a:p>
          <a:p>
            <a:r>
              <a:rPr lang="ru-RU" dirty="0"/>
              <a:t>Задача педагогического коллектива через самоуправление расширять социальные связи и, используя их, обеспечивать каждому индивиду освоение социального мира, формировать у учащихся умение преобразовывать его, строить свой собственный социальный мир.</a:t>
            </a:r>
          </a:p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Активные методы</a:t>
            </a:r>
            <a:endParaRPr lang="ru-RU" sz="2000" dirty="0">
              <a:solidFill>
                <a:srgbClr val="AF2121"/>
              </a:solidFill>
            </a:endParaRPr>
          </a:p>
        </p:txBody>
      </p:sp>
      <p:pic>
        <p:nvPicPr>
          <p:cNvPr id="31746" name="Picture 2" descr="Картинки по запросу самоуправление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492896"/>
            <a:ext cx="3040583" cy="27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2996952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Волонтерская </a:t>
            </a:r>
            <a:r>
              <a:rPr lang="ru-RU" b="1" dirty="0" smtClean="0"/>
              <a:t>деятельность </a:t>
            </a:r>
            <a:r>
              <a:rPr lang="ru-RU" dirty="0"/>
              <a:t>предполагает достаточную активизацию индивидуальной нравственной позиции личности, при этом </a:t>
            </a:r>
            <a:r>
              <a:rPr lang="ru-RU" dirty="0" smtClean="0"/>
              <a:t>её </a:t>
            </a:r>
            <a:r>
              <a:rPr lang="ru-RU" dirty="0"/>
              <a:t>осуществление </a:t>
            </a:r>
            <a:r>
              <a:rPr lang="ru-RU" dirty="0" smtClean="0"/>
              <a:t>носит коллективный </a:t>
            </a:r>
            <a:r>
              <a:rPr lang="ru-RU" dirty="0"/>
              <a:t>характер ответственности за совершенное действие.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9375" y="1556792"/>
            <a:ext cx="5405687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Активные методы</a:t>
            </a:r>
            <a:endParaRPr lang="ru-RU" sz="2000" dirty="0">
              <a:solidFill>
                <a:srgbClr val="AF2121"/>
              </a:solidFill>
            </a:endParaRPr>
          </a:p>
        </p:txBody>
      </p:sp>
      <p:pic>
        <p:nvPicPr>
          <p:cNvPr id="32772" name="Picture 4" descr="Картинки по запросу волонтёрское дви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8"/>
          <a:stretch/>
        </p:blipFill>
        <p:spPr bwMode="auto">
          <a:xfrm>
            <a:off x="7104112" y="1781217"/>
            <a:ext cx="3838575" cy="31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2276872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Сегодня формирование гражданской компетентности в процессе обучения происходит не столько благодаря содержанию учебных дисциплин, сколько благодаря оптимальному подбору педагогом методов обучения, направленных именно на развитие гражданских знаний, качеств, навыков, ценностей. Определение таких методов, а также организационных форм обучения и является одной из важнейших задач современной отечественной и зарубежной педагогики.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276872"/>
            <a:ext cx="4281193" cy="28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5" y="2060848"/>
            <a:ext cx="5760640" cy="2700313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ражданская </a:t>
            </a:r>
            <a:r>
              <a:rPr lang="ru-RU" sz="2000" dirty="0"/>
              <a:t>компетентность должна быть заявлена как один из важнейших учебных результатов </a:t>
            </a:r>
            <a:r>
              <a:rPr lang="ru-RU" sz="2000" dirty="0" smtClean="0"/>
              <a:t>образования.</a:t>
            </a:r>
            <a:endParaRPr lang="ru-RU" sz="2000" dirty="0"/>
          </a:p>
        </p:txBody>
      </p:sp>
      <p:pic>
        <p:nvPicPr>
          <p:cNvPr id="3074" name="Picture 2" descr="Картинки по запросу школа уче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844824"/>
            <a:ext cx="461064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7408" y="2100855"/>
            <a:ext cx="6048672" cy="2656289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Гражданские </a:t>
            </a:r>
            <a:r>
              <a:rPr lang="ru-RU" sz="2400" b="1" dirty="0"/>
              <a:t>компетенции</a:t>
            </a:r>
            <a:r>
              <a:rPr lang="ru-RU" sz="2400" dirty="0"/>
              <a:t> личности – это совокупность готовности и способности, </a:t>
            </a:r>
            <a:r>
              <a:rPr lang="ru-RU" sz="2400" dirty="0" smtClean="0"/>
              <a:t>позволяющие личности </a:t>
            </a:r>
            <a:r>
              <a:rPr lang="ru-RU" sz="2400" dirty="0"/>
              <a:t>активно, ответственно и эффективно реализовывать весь комплекс гражданских прав и обязанностей в демократическом обществе, применять свои знания и умения на практике.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700808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К</a:t>
            </a:r>
            <a:r>
              <a:rPr lang="ru-RU" sz="3200" b="1" dirty="0" smtClean="0">
                <a:solidFill>
                  <a:srgbClr val="AF2121"/>
                </a:solidFill>
              </a:rPr>
              <a:t>омпетенции гражданственности</a:t>
            </a:r>
          </a:p>
          <a:p>
            <a:r>
              <a:rPr lang="ru-RU" sz="2400" dirty="0">
                <a:solidFill>
                  <a:srgbClr val="AF2121"/>
                </a:solidFill>
              </a:rPr>
              <a:t>(</a:t>
            </a:r>
            <a:r>
              <a:rPr lang="en-US" sz="2400" dirty="0" smtClean="0">
                <a:solidFill>
                  <a:srgbClr val="AF2121"/>
                </a:solidFill>
              </a:rPr>
              <a:t>competence </a:t>
            </a:r>
            <a:r>
              <a:rPr lang="en-US" sz="2400" dirty="0">
                <a:solidFill>
                  <a:srgbClr val="AF2121"/>
                </a:solidFill>
              </a:rPr>
              <a:t>of </a:t>
            </a:r>
            <a:r>
              <a:rPr lang="en-US" sz="2400" dirty="0" smtClean="0">
                <a:solidFill>
                  <a:srgbClr val="AF2121"/>
                </a:solidFill>
              </a:rPr>
              <a:t>citizenship</a:t>
            </a:r>
            <a:r>
              <a:rPr lang="ru-RU" sz="2400" dirty="0" smtClean="0">
                <a:solidFill>
                  <a:srgbClr val="AF2121"/>
                </a:solidFill>
              </a:rPr>
              <a:t>)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119" y="29249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знания и соблюдение прав и обязанностей гражданина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свобода </a:t>
            </a:r>
            <a:r>
              <a:rPr lang="ru-RU" sz="2400" dirty="0"/>
              <a:t>и </a:t>
            </a:r>
            <a:r>
              <a:rPr lang="ru-RU" sz="2400" dirty="0" smtClean="0"/>
              <a:t>ответственность;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уверенность </a:t>
            </a:r>
            <a:r>
              <a:rPr lang="ru-RU" sz="2400" dirty="0"/>
              <a:t>в себе, собственное достоинство, гражданский долг;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знание </a:t>
            </a:r>
            <a:r>
              <a:rPr lang="ru-RU" sz="2400" dirty="0"/>
              <a:t>и гордость за символы </a:t>
            </a:r>
            <a:r>
              <a:rPr lang="ru-RU" sz="2400" dirty="0" smtClean="0"/>
              <a:t>государства.</a:t>
            </a:r>
            <a:endParaRPr lang="ru-RU" sz="2400" dirty="0"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19" y="1569293"/>
            <a:ext cx="4248473" cy="34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10000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40490" r="10205"/>
          <a:stretch/>
        </p:blipFill>
        <p:spPr>
          <a:xfrm>
            <a:off x="7896200" y="2520690"/>
            <a:ext cx="3011702" cy="24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картинки\поле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12296" r="6669" b="38605"/>
          <a:stretch/>
        </p:blipFill>
        <p:spPr bwMode="auto">
          <a:xfrm>
            <a:off x="6168008" y="1958890"/>
            <a:ext cx="5297161" cy="316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Гражданская </a:t>
            </a:r>
            <a:r>
              <a:rPr lang="ru-RU" sz="3200" b="1" dirty="0">
                <a:solidFill>
                  <a:srgbClr val="AF2121"/>
                </a:solidFill>
              </a:rPr>
              <a:t>компетентность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9263" y="3269522"/>
            <a:ext cx="42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способность </a:t>
            </a:r>
            <a:r>
              <a:rPr lang="ru-RU" sz="2400" dirty="0"/>
              <a:t>человека быть активным членом гражданского общества, участвовать в его создании и функционировании.</a:t>
            </a:r>
          </a:p>
        </p:txBody>
      </p:sp>
      <p:pic>
        <p:nvPicPr>
          <p:cNvPr id="9" name="Picture 2" descr="D:\__Василий\Окружающий мир\2 класс\01\img\russian_backgro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2" r="-1772"/>
          <a:stretch/>
        </p:blipFill>
        <p:spPr bwMode="auto">
          <a:xfrm flipH="1">
            <a:off x="7443473" y="1465694"/>
            <a:ext cx="2746428" cy="25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9" b="10000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40490" r="10205"/>
          <a:stretch/>
        </p:blipFill>
        <p:spPr>
          <a:xfrm flipH="1">
            <a:off x="8256240" y="2630354"/>
            <a:ext cx="3011702" cy="2454830"/>
          </a:xfrm>
          <a:prstGeom prst="rect">
            <a:avLst/>
          </a:prstGeom>
        </p:spPr>
      </p:pic>
      <p:pic>
        <p:nvPicPr>
          <p:cNvPr id="8" name="Picture 2" descr="D:\__Василий\Окружающий мир\2 класс\01\img\russian_backgro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38675"/>
          <a:stretch/>
        </p:blipFill>
        <p:spPr bwMode="auto">
          <a:xfrm>
            <a:off x="6138189" y="2401828"/>
            <a:ext cx="2819590" cy="25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99656" y="692696"/>
            <a:ext cx="8028000" cy="5418667"/>
            <a:chOff x="2104008" y="719666"/>
            <a:chExt cx="8028000" cy="5418667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607249517"/>
                </p:ext>
              </p:extLst>
            </p:nvPr>
          </p:nvGraphicFramePr>
          <p:xfrm>
            <a:off x="2104008" y="719666"/>
            <a:ext cx="80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4484754" y="1196752"/>
              <a:ext cx="1584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когнитивный </a:t>
              </a:r>
              <a:r>
                <a:rPr lang="ru-RU" dirty="0"/>
                <a:t>компонент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735960" y="2492896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err="1" smtClean="0"/>
                <a:t>деятельностный</a:t>
              </a:r>
              <a:r>
                <a:rPr lang="ru-RU" dirty="0" smtClean="0"/>
                <a:t> </a:t>
              </a:r>
              <a:r>
                <a:rPr lang="ru-RU" dirty="0"/>
                <a:t>компонент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91944" y="4222828"/>
              <a:ext cx="20162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аксиологический </a:t>
              </a:r>
              <a:endParaRPr lang="ru-RU" dirty="0"/>
            </a:p>
            <a:p>
              <a:pPr lvl="0" algn="ctr"/>
              <a:r>
                <a:rPr lang="ru-RU" dirty="0" smtClean="0"/>
                <a:t>компонент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04208" y="5085182"/>
              <a:ext cx="20162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индивидуальный</a:t>
              </a:r>
              <a:endParaRPr lang="ru-RU" dirty="0"/>
            </a:p>
            <a:p>
              <a:pPr lvl="0" algn="ctr"/>
              <a:r>
                <a:rPr lang="ru-RU" dirty="0" smtClean="0"/>
                <a:t>компонент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583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1036828"/>
            <a:ext cx="540568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Структурные компоненты гражданской компетентности 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6132" y="1987607"/>
            <a:ext cx="4799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вязан </a:t>
            </a:r>
            <a:r>
              <a:rPr lang="ru-RU" sz="2400" dirty="0"/>
              <a:t>со знаниями и способами их получения. Причем важны не сами знания в их многообразии, а система </a:t>
            </a:r>
            <a:r>
              <a:rPr lang="ru-RU" sz="2400" dirty="0" smtClean="0"/>
              <a:t>знаний, которая </a:t>
            </a:r>
            <a:r>
              <a:rPr lang="ru-RU" sz="2400" dirty="0"/>
              <a:t>позволит ученику самостоятельно пополнять багаж необходимой информации по мере надобности. </a:t>
            </a:r>
          </a:p>
        </p:txBody>
      </p:sp>
      <p:pic>
        <p:nvPicPr>
          <p:cNvPr id="1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09" y="2956955"/>
            <a:ext cx="4240991" cy="31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04662" y="3433313"/>
            <a:ext cx="4799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b="1" dirty="0"/>
              <a:t>Когнитивный компонент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4" name="Picture 2" descr="D:\__Василий\Окружающий мир\2 класс\01\img\russian_backgro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0" r="53171" b="650"/>
          <a:stretch/>
        </p:blipFill>
        <p:spPr bwMode="auto">
          <a:xfrm>
            <a:off x="1487488" y="4022434"/>
            <a:ext cx="1416254" cy="15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058731"/>
            <a:ext cx="1024936" cy="144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2189</TotalTime>
  <Words>1530</Words>
  <Application>Microsoft Office PowerPoint</Application>
  <PresentationFormat>Широкоэкранный</PresentationFormat>
  <Paragraphs>145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Garamond</vt:lpstr>
      <vt:lpstr>Wingdings</vt:lpstr>
      <vt:lpstr>Натуральные материалы</vt:lpstr>
      <vt:lpstr>Формирование гражданской компетентности личности как актуальная задача современного образования </vt:lpstr>
      <vt:lpstr>Одним из важнейших условий развития современного общества является воспитание граждан правового, демократического государства, способных к социализации, уважающих права и свободы личности, обладающих высокой нравственностью, проявляющих национальную терпимость, уважительное отношение к языкам, традициям и культуре других народов. </vt:lpstr>
      <vt:lpstr>Портрет выпускника школы</vt:lpstr>
      <vt:lpstr>Гражданская компетентность должна быть заявлена как один из важнейших учебных результатов образования.</vt:lpstr>
      <vt:lpstr>Гражданские компетенции личности – это совокупность готовности и способности, позволяющие личности активно, ответственно и эффективно реализовывать весь комплекс гражданских прав и обязанностей в демократическом обществе, применять свои знания и умения на практике.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 в условиях реализации ФГОС: инновационные системы оценки качества знаний учащихся</dc:title>
  <dc:creator>sanchos</dc:creator>
  <cp:lastModifiedBy>RePack by Diakov</cp:lastModifiedBy>
  <cp:revision>198</cp:revision>
  <dcterms:created xsi:type="dcterms:W3CDTF">2017-03-01T16:20:25Z</dcterms:created>
  <dcterms:modified xsi:type="dcterms:W3CDTF">2017-03-12T11:09:21Z</dcterms:modified>
</cp:coreProperties>
</file>